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Roboto Medium"/>
      <p:regular r:id="rId27"/>
      <p:bold r:id="rId28"/>
      <p:italic r:id="rId29"/>
      <p:boldItalic r:id="rId30"/>
    </p:embeddedFont>
    <p:embeddedFont>
      <p:font typeface="Playfair Display"/>
      <p:regular r:id="rId31"/>
      <p:bold r:id="rId32"/>
      <p:italic r:id="rId33"/>
      <p:boldItalic r:id="rId34"/>
    </p:embeddedFont>
    <p:embeddedFont>
      <p:font typeface="Montserrat"/>
      <p:regular r:id="rId35"/>
      <p:bold r:id="rId36"/>
      <p:italic r:id="rId37"/>
      <p:boldItalic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RobotoMedium-bold.fntdata"/><Relationship Id="rId27" Type="http://schemas.openxmlformats.org/officeDocument/2006/relationships/font" Target="fonts/Roboto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regular.fntdata"/><Relationship Id="rId30" Type="http://schemas.openxmlformats.org/officeDocument/2006/relationships/font" Target="fonts/RobotoMedium-boldItalic.fntdata"/><Relationship Id="rId11" Type="http://schemas.openxmlformats.org/officeDocument/2006/relationships/slide" Target="slides/slide6.xml"/><Relationship Id="rId33" Type="http://schemas.openxmlformats.org/officeDocument/2006/relationships/font" Target="fonts/PlayfairDisplay-italic.fntdata"/><Relationship Id="rId10" Type="http://schemas.openxmlformats.org/officeDocument/2006/relationships/slide" Target="slides/slide5.xml"/><Relationship Id="rId32" Type="http://schemas.openxmlformats.org/officeDocument/2006/relationships/font" Target="fonts/PlayfairDisplay-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PlayfairDisplay-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2740378f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2740378f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740378feb_1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740378feb_1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8739b302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8739b302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8739b302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8739b302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740378feb_2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740378feb_2_2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8739b302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8739b302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8739b302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8739b302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8739b302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8739b302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740378fe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740378fe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740378fe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740378fe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740378feb_2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740378feb_2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740378feb_2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740378feb_2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8739b302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8739b302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740378fe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740378fe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740378feb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740378feb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740378feb_2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740378feb_2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740378fe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740378fe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0" y="0"/>
            <a:ext cx="9144003" cy="5143499"/>
          </a:xfrm>
          <a:prstGeom prst="rect">
            <a:avLst/>
          </a:prstGeom>
          <a:noFill/>
          <a:ln>
            <a:noFill/>
          </a:ln>
        </p:spPr>
      </p:pic>
      <p:pic>
        <p:nvPicPr>
          <p:cNvPr id="59" name="Google Shape;59;p13"/>
          <p:cNvPicPr preferRelativeResize="0"/>
          <p:nvPr/>
        </p:nvPicPr>
        <p:blipFill>
          <a:blip r:embed="rId4">
            <a:alphaModFix/>
          </a:blip>
          <a:stretch>
            <a:fillRect/>
          </a:stretch>
        </p:blipFill>
        <p:spPr>
          <a:xfrm>
            <a:off x="1019113" y="1530350"/>
            <a:ext cx="7264323" cy="1837374"/>
          </a:xfrm>
          <a:prstGeom prst="rect">
            <a:avLst/>
          </a:prstGeom>
          <a:noFill/>
          <a:ln>
            <a:noFill/>
          </a:ln>
        </p:spPr>
      </p:pic>
      <p:pic>
        <p:nvPicPr>
          <p:cNvPr id="60" name="Google Shape;60;p13"/>
          <p:cNvPicPr preferRelativeResize="0"/>
          <p:nvPr/>
        </p:nvPicPr>
        <p:blipFill>
          <a:blip r:embed="rId5">
            <a:alphaModFix/>
          </a:blip>
          <a:stretch>
            <a:fillRect/>
          </a:stretch>
        </p:blipFill>
        <p:spPr>
          <a:xfrm>
            <a:off x="1015075" y="3367725"/>
            <a:ext cx="4533100" cy="513175"/>
          </a:xfrm>
          <a:prstGeom prst="rect">
            <a:avLst/>
          </a:prstGeom>
          <a:noFill/>
          <a:ln>
            <a:noFill/>
          </a:ln>
        </p:spPr>
      </p:pic>
      <p:sp>
        <p:nvSpPr>
          <p:cNvPr id="61" name="Google Shape;61;p13"/>
          <p:cNvSpPr txBox="1"/>
          <p:nvPr/>
        </p:nvSpPr>
        <p:spPr>
          <a:xfrm>
            <a:off x="3490800" y="4312200"/>
            <a:ext cx="56532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accent4"/>
                </a:solidFill>
                <a:latin typeface="Oswald"/>
                <a:ea typeface="Oswald"/>
                <a:cs typeface="Oswald"/>
                <a:sym typeface="Oswald"/>
              </a:rPr>
              <a:t>05/13/2022</a:t>
            </a:r>
            <a:endParaRPr>
              <a:solidFill>
                <a:schemeClr val="accent4"/>
              </a:solidFill>
              <a:latin typeface="Oswald"/>
              <a:ea typeface="Oswald"/>
              <a:cs typeface="Oswald"/>
              <a:sym typeface="Oswald"/>
            </a:endParaRPr>
          </a:p>
          <a:p>
            <a:pPr indent="0" lvl="0" marL="0" rtl="0" algn="r">
              <a:spcBef>
                <a:spcPts val="0"/>
              </a:spcBef>
              <a:spcAft>
                <a:spcPts val="0"/>
              </a:spcAft>
              <a:buNone/>
            </a:pPr>
            <a:r>
              <a:rPr lang="en">
                <a:solidFill>
                  <a:schemeClr val="accent4"/>
                </a:solidFill>
                <a:latin typeface="Oswald"/>
                <a:ea typeface="Oswald"/>
                <a:cs typeface="Oswald"/>
                <a:sym typeface="Oswald"/>
              </a:rPr>
              <a:t>Brown University</a:t>
            </a:r>
            <a:endParaRPr>
              <a:solidFill>
                <a:schemeClr val="accent4"/>
              </a:solidFill>
              <a:latin typeface="Oswald"/>
              <a:ea typeface="Oswald"/>
              <a:cs typeface="Oswald"/>
              <a:sym typeface="Oswald"/>
            </a:endParaRPr>
          </a:p>
          <a:p>
            <a:pPr indent="0" lvl="0" marL="0" rtl="0" algn="r">
              <a:spcBef>
                <a:spcPts val="0"/>
              </a:spcBef>
              <a:spcAft>
                <a:spcPts val="0"/>
              </a:spcAft>
              <a:buNone/>
            </a:pPr>
            <a:r>
              <a:rPr lang="en">
                <a:solidFill>
                  <a:schemeClr val="accent4"/>
                </a:solidFill>
                <a:latin typeface="Oswald"/>
                <a:ea typeface="Oswald"/>
                <a:cs typeface="Oswald"/>
                <a:sym typeface="Oswald"/>
              </a:rPr>
              <a:t>CS2470 Deep Learning</a:t>
            </a:r>
            <a:endParaRPr>
              <a:solidFill>
                <a:schemeClr val="accent4"/>
              </a:solidFill>
              <a:latin typeface="Oswald"/>
              <a:ea typeface="Oswald"/>
              <a:cs typeface="Oswald"/>
              <a:sym typeface="Oswald"/>
            </a:endParaRPr>
          </a:p>
        </p:txBody>
      </p:sp>
      <p:pic>
        <p:nvPicPr>
          <p:cNvPr id="62" name="Google Shape;62;p13"/>
          <p:cNvPicPr preferRelativeResize="0"/>
          <p:nvPr/>
        </p:nvPicPr>
        <p:blipFill>
          <a:blip r:embed="rId6">
            <a:alphaModFix/>
          </a:blip>
          <a:stretch>
            <a:fillRect/>
          </a:stretch>
        </p:blipFill>
        <p:spPr>
          <a:xfrm>
            <a:off x="161152" y="4312200"/>
            <a:ext cx="1447598" cy="722375"/>
          </a:xfrm>
          <a:prstGeom prst="rect">
            <a:avLst/>
          </a:prstGeom>
          <a:noFill/>
          <a:ln>
            <a:noFill/>
          </a:ln>
        </p:spPr>
      </p:pic>
      <p:sp>
        <p:nvSpPr>
          <p:cNvPr id="63" name="Google Shape;63;p13"/>
          <p:cNvSpPr/>
          <p:nvPr/>
        </p:nvSpPr>
        <p:spPr>
          <a:xfrm>
            <a:off x="1042600" y="1539075"/>
            <a:ext cx="7198800" cy="182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nvSpPr>
        <p:spPr>
          <a:xfrm>
            <a:off x="1390125" y="1896550"/>
            <a:ext cx="6593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latin typeface="Oswald"/>
                <a:ea typeface="Oswald"/>
                <a:cs typeface="Oswald"/>
                <a:sym typeface="Oswald"/>
              </a:rPr>
              <a:t>#UkraineWar Sentiment Analysis </a:t>
            </a:r>
            <a:endParaRPr sz="3600">
              <a:latin typeface="Oswald"/>
              <a:ea typeface="Oswald"/>
              <a:cs typeface="Oswald"/>
              <a:sym typeface="Oswald"/>
            </a:endParaRPr>
          </a:p>
          <a:p>
            <a:pPr indent="0" lvl="0" marL="0" rtl="0" algn="ctr">
              <a:spcBef>
                <a:spcPts val="0"/>
              </a:spcBef>
              <a:spcAft>
                <a:spcPts val="0"/>
              </a:spcAft>
              <a:buNone/>
            </a:pPr>
            <a:r>
              <a:rPr lang="en" sz="3600">
                <a:latin typeface="Oswald"/>
                <a:ea typeface="Oswald"/>
                <a:cs typeface="Oswald"/>
                <a:sym typeface="Oswald"/>
              </a:rPr>
              <a:t>+ Topic Discovery</a:t>
            </a:r>
            <a:endParaRPr sz="36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Percentage of Total Positive and Negative tweets </a:t>
            </a:r>
            <a:endParaRPr/>
          </a:p>
        </p:txBody>
      </p:sp>
      <p:pic>
        <p:nvPicPr>
          <p:cNvPr id="158" name="Google Shape;158;p22"/>
          <p:cNvPicPr preferRelativeResize="0"/>
          <p:nvPr/>
        </p:nvPicPr>
        <p:blipFill>
          <a:blip r:embed="rId3">
            <a:alphaModFix/>
          </a:blip>
          <a:stretch>
            <a:fillRect/>
          </a:stretch>
        </p:blipFill>
        <p:spPr>
          <a:xfrm>
            <a:off x="672700" y="1383375"/>
            <a:ext cx="7595626" cy="309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Misclassified Result Example </a:t>
            </a:r>
            <a:endParaRPr/>
          </a:p>
        </p:txBody>
      </p:sp>
      <p:sp>
        <p:nvSpPr>
          <p:cNvPr id="164" name="Google Shape;164;p23"/>
          <p:cNvSpPr txBox="1"/>
          <p:nvPr>
            <p:ph idx="4294967295" type="body"/>
          </p:nvPr>
        </p:nvSpPr>
        <p:spPr>
          <a:xfrm>
            <a:off x="575925" y="1718475"/>
            <a:ext cx="7883100" cy="5790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a:t>For tweets that do not strongly associate with any of the 11 labels, the model cannot classify it correctly.</a:t>
            </a:r>
            <a:endParaRPr/>
          </a:p>
        </p:txBody>
      </p:sp>
      <p:pic>
        <p:nvPicPr>
          <p:cNvPr id="165" name="Google Shape;165;p23"/>
          <p:cNvPicPr preferRelativeResize="0"/>
          <p:nvPr/>
        </p:nvPicPr>
        <p:blipFill>
          <a:blip r:embed="rId3">
            <a:alphaModFix/>
          </a:blip>
          <a:stretch>
            <a:fillRect/>
          </a:stretch>
        </p:blipFill>
        <p:spPr>
          <a:xfrm>
            <a:off x="843763" y="2774688"/>
            <a:ext cx="4260300" cy="392615"/>
          </a:xfrm>
          <a:prstGeom prst="rect">
            <a:avLst/>
          </a:prstGeom>
          <a:noFill/>
          <a:ln>
            <a:noFill/>
          </a:ln>
        </p:spPr>
      </p:pic>
      <p:sp>
        <p:nvSpPr>
          <p:cNvPr id="166" name="Google Shape;166;p23"/>
          <p:cNvSpPr txBox="1"/>
          <p:nvPr/>
        </p:nvSpPr>
        <p:spPr>
          <a:xfrm>
            <a:off x="3000738" y="3796300"/>
            <a:ext cx="387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layfair Display"/>
                <a:ea typeface="Playfair Display"/>
                <a:cs typeface="Playfair Display"/>
                <a:sym typeface="Playfair Display"/>
              </a:rPr>
              <a:t>We need to explore more beyond the 11 sentiments…</a:t>
            </a:r>
            <a:endParaRPr sz="1200">
              <a:latin typeface="Playfair Display"/>
              <a:ea typeface="Playfair Display"/>
              <a:cs typeface="Playfair Display"/>
              <a:sym typeface="Playfair Display"/>
            </a:endParaRPr>
          </a:p>
        </p:txBody>
      </p:sp>
      <p:sp>
        <p:nvSpPr>
          <p:cNvPr id="167" name="Google Shape;167;p23"/>
          <p:cNvSpPr txBox="1"/>
          <p:nvPr/>
        </p:nvSpPr>
        <p:spPr>
          <a:xfrm>
            <a:off x="6308325" y="2608570"/>
            <a:ext cx="22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68" name="Google Shape;168;p23"/>
          <p:cNvSpPr txBox="1"/>
          <p:nvPr/>
        </p:nvSpPr>
        <p:spPr>
          <a:xfrm>
            <a:off x="6308325" y="2760975"/>
            <a:ext cx="25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JOY </a:t>
            </a:r>
            <a:r>
              <a:rPr b="1" lang="en">
                <a:solidFill>
                  <a:schemeClr val="dk2"/>
                </a:solidFill>
                <a:latin typeface="Playfair Display"/>
                <a:ea typeface="Playfair Display"/>
                <a:cs typeface="Playfair Display"/>
                <a:sym typeface="Playfair Display"/>
              </a:rPr>
              <a:t>😄, SADNESS💔</a:t>
            </a:r>
            <a:endParaRPr b="1">
              <a:latin typeface="Playfair Display"/>
              <a:ea typeface="Playfair Display"/>
              <a:cs typeface="Playfair Display"/>
              <a:sym typeface="Playfair Display"/>
            </a:endParaRPr>
          </a:p>
        </p:txBody>
      </p:sp>
      <p:sp>
        <p:nvSpPr>
          <p:cNvPr id="169" name="Google Shape;169;p23"/>
          <p:cNvSpPr/>
          <p:nvPr/>
        </p:nvSpPr>
        <p:spPr>
          <a:xfrm>
            <a:off x="5114150" y="2769070"/>
            <a:ext cx="682500" cy="384000"/>
          </a:xfrm>
          <a:prstGeom prst="righ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Topic Discovery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Latent Dirichlet Allocation (LDA) for Topic Discovery</a:t>
            </a:r>
            <a:endParaRPr/>
          </a:p>
        </p:txBody>
      </p:sp>
      <p:sp>
        <p:nvSpPr>
          <p:cNvPr id="180" name="Google Shape;180;p25"/>
          <p:cNvSpPr txBox="1"/>
          <p:nvPr>
            <p:ph idx="1" type="body"/>
          </p:nvPr>
        </p:nvSpPr>
        <p:spPr>
          <a:xfrm>
            <a:off x="311700" y="1462650"/>
            <a:ext cx="3999900" cy="3334800"/>
          </a:xfrm>
          <a:prstGeom prst="rect">
            <a:avLst/>
          </a:prstGeom>
        </p:spPr>
        <p:txBody>
          <a:bodyPr anchorCtr="0" anchor="t" bIns="91425" lIns="91425" spcFirstLastPara="1" rIns="91425" wrap="square" tIns="91425">
            <a:normAutofit/>
          </a:bodyPr>
          <a:lstStyle/>
          <a:p>
            <a:pPr indent="-317500" lvl="0" marL="457200" rtl="0" algn="l">
              <a:lnSpc>
                <a:spcPct val="115714"/>
              </a:lnSpc>
              <a:spcBef>
                <a:spcPts val="0"/>
              </a:spcBef>
              <a:spcAft>
                <a:spcPts val="0"/>
              </a:spcAft>
              <a:buSzPts val="1400"/>
              <a:buFont typeface="Oswald"/>
              <a:buChar char="●"/>
            </a:pPr>
            <a:r>
              <a:rPr lang="en">
                <a:latin typeface="Oswald"/>
                <a:ea typeface="Oswald"/>
                <a:cs typeface="Oswald"/>
                <a:sym typeface="Oswald"/>
              </a:rPr>
              <a:t>Unsupervised learning method allows us to detect </a:t>
            </a:r>
            <a:r>
              <a:rPr lang="en">
                <a:solidFill>
                  <a:srgbClr val="292929"/>
                </a:solidFill>
                <a:highlight>
                  <a:srgbClr val="FFFFFF"/>
                </a:highlight>
                <a:latin typeface="Oswald"/>
                <a:ea typeface="Oswald"/>
                <a:cs typeface="Oswald"/>
                <a:sym typeface="Oswald"/>
              </a:rPr>
              <a:t>latent topics that govern the words in </a:t>
            </a:r>
            <a:r>
              <a:rPr lang="en">
                <a:solidFill>
                  <a:srgbClr val="292929"/>
                </a:solidFill>
                <a:highlight>
                  <a:srgbClr val="FFFFFF"/>
                </a:highlight>
                <a:latin typeface="Oswald"/>
                <a:ea typeface="Oswald"/>
                <a:cs typeface="Oswald"/>
                <a:sym typeface="Oswald"/>
              </a:rPr>
              <a:t>twitter</a:t>
            </a:r>
            <a:r>
              <a:rPr lang="en">
                <a:solidFill>
                  <a:srgbClr val="292929"/>
                </a:solidFill>
                <a:highlight>
                  <a:srgbClr val="FFFFFF"/>
                </a:highlight>
                <a:latin typeface="Oswald"/>
                <a:ea typeface="Oswald"/>
                <a:cs typeface="Oswald"/>
                <a:sym typeface="Oswald"/>
              </a:rPr>
              <a:t> datasets.</a:t>
            </a:r>
            <a:endParaRPr>
              <a:solidFill>
                <a:srgbClr val="292929"/>
              </a:solidFill>
              <a:highlight>
                <a:srgbClr val="FFFFFF"/>
              </a:highlight>
              <a:latin typeface="Oswald"/>
              <a:ea typeface="Oswald"/>
              <a:cs typeface="Oswald"/>
              <a:sym typeface="Oswald"/>
            </a:endParaRPr>
          </a:p>
          <a:p>
            <a:pPr indent="-310832" lvl="0" marL="457200" rtl="0" algn="l">
              <a:lnSpc>
                <a:spcPct val="115714"/>
              </a:lnSpc>
              <a:spcBef>
                <a:spcPts val="0"/>
              </a:spcBef>
              <a:spcAft>
                <a:spcPts val="0"/>
              </a:spcAft>
              <a:buClr>
                <a:srgbClr val="292929"/>
              </a:buClr>
              <a:buSzPts val="1295"/>
              <a:buFont typeface="Oswald"/>
              <a:buChar char="●"/>
            </a:pPr>
            <a:r>
              <a:rPr lang="en">
                <a:solidFill>
                  <a:srgbClr val="292929"/>
                </a:solidFill>
                <a:highlight>
                  <a:srgbClr val="FFFFFF"/>
                </a:highlight>
                <a:latin typeface="Oswald"/>
                <a:ea typeface="Oswald"/>
                <a:cs typeface="Oswald"/>
                <a:sym typeface="Oswald"/>
              </a:rPr>
              <a:t>Output a file that contains all the topics made of all the words with their probabilities to belong to that topic</a:t>
            </a:r>
            <a:endParaRPr>
              <a:solidFill>
                <a:srgbClr val="292929"/>
              </a:solidFill>
              <a:highlight>
                <a:srgbClr val="FFFFFF"/>
              </a:highlight>
              <a:latin typeface="Oswald"/>
              <a:ea typeface="Oswald"/>
              <a:cs typeface="Oswald"/>
              <a:sym typeface="Oswald"/>
            </a:endParaRPr>
          </a:p>
          <a:p>
            <a:pPr indent="-310832" lvl="0" marL="457200" rtl="0" algn="l">
              <a:lnSpc>
                <a:spcPct val="115714"/>
              </a:lnSpc>
              <a:spcBef>
                <a:spcPts val="0"/>
              </a:spcBef>
              <a:spcAft>
                <a:spcPts val="0"/>
              </a:spcAft>
              <a:buClr>
                <a:srgbClr val="292929"/>
              </a:buClr>
              <a:buSzPts val="1295"/>
              <a:buFont typeface="Oswald"/>
              <a:buChar char="●"/>
            </a:pPr>
            <a:r>
              <a:rPr lang="en">
                <a:solidFill>
                  <a:srgbClr val="292929"/>
                </a:solidFill>
                <a:highlight>
                  <a:srgbClr val="FFFFFF"/>
                </a:highlight>
                <a:latin typeface="Oswald"/>
                <a:ea typeface="Oswald"/>
                <a:cs typeface="Oswald"/>
                <a:sym typeface="Oswald"/>
              </a:rPr>
              <a:t>We can conduct human analysis to define such topics more precisely</a:t>
            </a:r>
            <a:endParaRPr>
              <a:solidFill>
                <a:srgbClr val="292929"/>
              </a:solidFill>
              <a:highlight>
                <a:srgbClr val="FFFFFF"/>
              </a:highlight>
              <a:latin typeface="Oswald"/>
              <a:ea typeface="Oswald"/>
              <a:cs typeface="Oswald"/>
              <a:sym typeface="Oswald"/>
            </a:endParaRPr>
          </a:p>
        </p:txBody>
      </p:sp>
      <p:pic>
        <p:nvPicPr>
          <p:cNvPr id="181" name="Google Shape;181;p25"/>
          <p:cNvPicPr preferRelativeResize="0"/>
          <p:nvPr/>
        </p:nvPicPr>
        <p:blipFill>
          <a:blip r:embed="rId3">
            <a:alphaModFix/>
          </a:blip>
          <a:stretch>
            <a:fillRect/>
          </a:stretch>
        </p:blipFill>
        <p:spPr>
          <a:xfrm>
            <a:off x="4457275" y="1393925"/>
            <a:ext cx="4527598" cy="2282796"/>
          </a:xfrm>
          <a:prstGeom prst="rect">
            <a:avLst/>
          </a:prstGeom>
          <a:noFill/>
          <a:ln>
            <a:noFill/>
          </a:ln>
        </p:spPr>
      </p:pic>
      <p:sp>
        <p:nvSpPr>
          <p:cNvPr id="182" name="Google Shape;182;p25"/>
          <p:cNvSpPr txBox="1"/>
          <p:nvPr/>
        </p:nvSpPr>
        <p:spPr>
          <a:xfrm>
            <a:off x="4262125" y="2153850"/>
            <a:ext cx="11040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chemeClr val="lt1"/>
                </a:highlight>
                <a:latin typeface="Times New Roman"/>
                <a:ea typeface="Times New Roman"/>
                <a:cs typeface="Times New Roman"/>
                <a:sym typeface="Times New Roman"/>
              </a:rPr>
              <a:t>𝛼:</a:t>
            </a:r>
            <a:r>
              <a:rPr lang="en" sz="900">
                <a:highlight>
                  <a:schemeClr val="lt1"/>
                </a:highlight>
                <a:latin typeface="Times New Roman"/>
                <a:ea typeface="Times New Roman"/>
                <a:cs typeface="Times New Roman"/>
                <a:sym typeface="Times New Roman"/>
              </a:rPr>
              <a:t> prior parameter of per tweet topic distribution</a:t>
            </a:r>
            <a:endParaRPr sz="900">
              <a:highlight>
                <a:schemeClr val="lt1"/>
              </a:highlight>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309500"/>
            <a:ext cx="6952800" cy="573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t>LDA Example Results 1: (Topic “Putin”)</a:t>
            </a:r>
            <a:endParaRPr/>
          </a:p>
        </p:txBody>
      </p:sp>
      <p:pic>
        <p:nvPicPr>
          <p:cNvPr id="188" name="Google Shape;188;p26"/>
          <p:cNvPicPr preferRelativeResize="0"/>
          <p:nvPr/>
        </p:nvPicPr>
        <p:blipFill>
          <a:blip r:embed="rId3">
            <a:alphaModFix/>
          </a:blip>
          <a:stretch>
            <a:fillRect/>
          </a:stretch>
        </p:blipFill>
        <p:spPr>
          <a:xfrm>
            <a:off x="3249975" y="1001750"/>
            <a:ext cx="5554028" cy="3721576"/>
          </a:xfrm>
          <a:prstGeom prst="rect">
            <a:avLst/>
          </a:prstGeom>
          <a:noFill/>
          <a:ln cap="flat" cmpd="sng" w="9525">
            <a:solidFill>
              <a:schemeClr val="dk2"/>
            </a:solidFill>
            <a:prstDash val="solid"/>
            <a:round/>
            <a:headEnd len="sm" w="sm" type="none"/>
            <a:tailEnd len="sm" w="sm" type="none"/>
          </a:ln>
        </p:spPr>
      </p:pic>
      <p:sp>
        <p:nvSpPr>
          <p:cNvPr id="189" name="Google Shape;189;p26"/>
          <p:cNvSpPr txBox="1"/>
          <p:nvPr/>
        </p:nvSpPr>
        <p:spPr>
          <a:xfrm>
            <a:off x="336825" y="1183450"/>
            <a:ext cx="29952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Most meaningful words:</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b="1" lang="en">
                <a:latin typeface="Oswald"/>
                <a:ea typeface="Oswald"/>
                <a:cs typeface="Oswald"/>
                <a:sym typeface="Oswald"/>
              </a:rPr>
              <a:t>Putin</a:t>
            </a:r>
            <a:endParaRPr b="1">
              <a:latin typeface="Oswald"/>
              <a:ea typeface="Oswald"/>
              <a:cs typeface="Oswald"/>
              <a:sym typeface="Oswald"/>
            </a:endParaRPr>
          </a:p>
          <a:p>
            <a:pPr indent="-317500" lvl="1" marL="914400" rtl="0" algn="l">
              <a:spcBef>
                <a:spcPts val="0"/>
              </a:spcBef>
              <a:spcAft>
                <a:spcPts val="0"/>
              </a:spcAft>
              <a:buSzPts val="1400"/>
              <a:buFont typeface="Oswald"/>
              <a:buChar char="○"/>
            </a:pPr>
            <a:r>
              <a:rPr b="1" lang="en">
                <a:latin typeface="Oswald"/>
                <a:ea typeface="Oswald"/>
                <a:cs typeface="Oswald"/>
                <a:sym typeface="Oswald"/>
              </a:rPr>
              <a:t>Russia</a:t>
            </a:r>
            <a:endParaRPr b="1">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Stop putin now</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Stopwar</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Genocide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War_crimes</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Putin War Crime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Warcrimes</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317500" lvl="0" marL="457200" rtl="0" algn="l">
              <a:spcBef>
                <a:spcPts val="0"/>
              </a:spcBef>
              <a:spcAft>
                <a:spcPts val="0"/>
              </a:spcAft>
              <a:buSzPts val="1400"/>
              <a:buFont typeface="Oswald"/>
              <a:buChar char="●"/>
            </a:pPr>
            <a:r>
              <a:rPr lang="en">
                <a:latin typeface="Oswald"/>
                <a:ea typeface="Oswald"/>
                <a:cs typeface="Oswald"/>
                <a:sym typeface="Oswald"/>
              </a:rPr>
              <a:t>Potential sentiment </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Anti - War emotion</a:t>
            </a:r>
            <a:endParaRPr>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221925" y="28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LDA Results 2: (Topic “</a:t>
            </a:r>
            <a:r>
              <a:rPr lang="en"/>
              <a:t>Zelenskyy”</a:t>
            </a:r>
            <a:r>
              <a:rPr lang="en"/>
              <a:t>)</a:t>
            </a:r>
            <a:endParaRPr/>
          </a:p>
        </p:txBody>
      </p:sp>
      <p:pic>
        <p:nvPicPr>
          <p:cNvPr id="195" name="Google Shape;195;p27"/>
          <p:cNvPicPr preferRelativeResize="0"/>
          <p:nvPr/>
        </p:nvPicPr>
        <p:blipFill>
          <a:blip r:embed="rId3">
            <a:alphaModFix/>
          </a:blip>
          <a:stretch>
            <a:fillRect/>
          </a:stretch>
        </p:blipFill>
        <p:spPr>
          <a:xfrm>
            <a:off x="3351000" y="974075"/>
            <a:ext cx="5391524" cy="3841675"/>
          </a:xfrm>
          <a:prstGeom prst="rect">
            <a:avLst/>
          </a:prstGeom>
          <a:noFill/>
          <a:ln cap="flat" cmpd="sng" w="9525">
            <a:solidFill>
              <a:schemeClr val="dk2"/>
            </a:solidFill>
            <a:prstDash val="solid"/>
            <a:round/>
            <a:headEnd len="sm" w="sm" type="none"/>
            <a:tailEnd len="sm" w="sm" type="none"/>
          </a:ln>
        </p:spPr>
      </p:pic>
      <p:sp>
        <p:nvSpPr>
          <p:cNvPr id="196" name="Google Shape;196;p27"/>
          <p:cNvSpPr txBox="1"/>
          <p:nvPr/>
        </p:nvSpPr>
        <p:spPr>
          <a:xfrm>
            <a:off x="418775" y="1101525"/>
            <a:ext cx="29952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Most Significant words:</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b="1" lang="en">
                <a:latin typeface="Oswald"/>
                <a:ea typeface="Oswald"/>
                <a:cs typeface="Oswald"/>
                <a:sym typeface="Oswald"/>
              </a:rPr>
              <a:t>Ukraine</a:t>
            </a:r>
            <a:endParaRPr b="1">
              <a:latin typeface="Oswald"/>
              <a:ea typeface="Oswald"/>
              <a:cs typeface="Oswald"/>
              <a:sym typeface="Oswald"/>
            </a:endParaRPr>
          </a:p>
          <a:p>
            <a:pPr indent="-317500" lvl="1" marL="914400" rtl="0" algn="l">
              <a:spcBef>
                <a:spcPts val="0"/>
              </a:spcBef>
              <a:spcAft>
                <a:spcPts val="0"/>
              </a:spcAft>
              <a:buSzPts val="1400"/>
              <a:buFont typeface="Oswald"/>
              <a:buChar char="○"/>
            </a:pPr>
            <a:r>
              <a:rPr b="1" lang="en">
                <a:latin typeface="Oswald"/>
                <a:ea typeface="Oswald"/>
                <a:cs typeface="Oswald"/>
                <a:sym typeface="Oswald"/>
              </a:rPr>
              <a:t>Zelenskyy</a:t>
            </a:r>
            <a:endParaRPr b="1">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Live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good </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Protect</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Freedom</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Hope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Stand</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Love</a:t>
            </a:r>
            <a:endParaRPr>
              <a:latin typeface="Oswald"/>
              <a:ea typeface="Oswald"/>
              <a:cs typeface="Oswald"/>
              <a:sym typeface="Oswald"/>
            </a:endParaRPr>
          </a:p>
          <a:p>
            <a:pPr indent="-317500" lvl="0" marL="457200" rtl="0" algn="l">
              <a:spcBef>
                <a:spcPts val="0"/>
              </a:spcBef>
              <a:spcAft>
                <a:spcPts val="0"/>
              </a:spcAft>
              <a:buSzPts val="1400"/>
              <a:buFont typeface="Oswald"/>
              <a:buChar char="●"/>
            </a:pPr>
            <a:r>
              <a:rPr lang="en">
                <a:latin typeface="Oswald"/>
                <a:ea typeface="Oswald"/>
                <a:cs typeface="Oswald"/>
                <a:sym typeface="Oswald"/>
              </a:rPr>
              <a:t>Potential sentiment:</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Supportive</a:t>
            </a:r>
            <a:endParaRPr>
              <a:latin typeface="Oswald"/>
              <a:ea typeface="Oswald"/>
              <a:cs typeface="Oswald"/>
              <a:sym typeface="Oswald"/>
            </a:endParaRPr>
          </a:p>
          <a:p>
            <a:pPr indent="-317500" lvl="0" marL="457200" rtl="0" algn="l">
              <a:spcBef>
                <a:spcPts val="0"/>
              </a:spcBef>
              <a:spcAft>
                <a:spcPts val="0"/>
              </a:spcAft>
              <a:buSzPts val="1400"/>
              <a:buFont typeface="Oswald"/>
              <a:buChar char="●"/>
            </a:pPr>
            <a:r>
              <a:rPr lang="en">
                <a:latin typeface="Oswald"/>
                <a:ea typeface="Oswald"/>
                <a:cs typeface="Oswald"/>
                <a:sym typeface="Oswald"/>
              </a:rPr>
              <a:t>Benefit: Capture some extra sentiments that we have not included in our train dataset</a:t>
            </a:r>
            <a:endParaRPr>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a:t>
            </a:r>
            <a:endParaRPr/>
          </a:p>
        </p:txBody>
      </p:sp>
      <p:sp>
        <p:nvSpPr>
          <p:cNvPr id="202" name="Google Shape;202;p28"/>
          <p:cNvSpPr txBox="1"/>
          <p:nvPr/>
        </p:nvSpPr>
        <p:spPr>
          <a:xfrm>
            <a:off x="387150" y="1207525"/>
            <a:ext cx="83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03" name="Google Shape;203;p28"/>
          <p:cNvSpPr txBox="1"/>
          <p:nvPr/>
        </p:nvSpPr>
        <p:spPr>
          <a:xfrm>
            <a:off x="923450" y="1181625"/>
            <a:ext cx="68811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solidFill>
                  <a:schemeClr val="dk2"/>
                </a:solidFill>
                <a:latin typeface="Playfair Display"/>
                <a:ea typeface="Playfair Display"/>
                <a:cs typeface="Playfair Display"/>
                <a:sym typeface="Playfair Display"/>
              </a:rPr>
              <a:t>The Sentiment Analysis model help us to understand the general reactions to the war between </a:t>
            </a:r>
            <a:r>
              <a:rPr lang="en">
                <a:solidFill>
                  <a:schemeClr val="dk2"/>
                </a:solidFill>
                <a:latin typeface="Playfair Display"/>
                <a:ea typeface="Playfair Display"/>
                <a:cs typeface="Playfair Display"/>
                <a:sym typeface="Playfair Display"/>
              </a:rPr>
              <a:t>Ukraine</a:t>
            </a:r>
            <a:r>
              <a:rPr lang="en">
                <a:solidFill>
                  <a:schemeClr val="dk2"/>
                </a:solidFill>
                <a:latin typeface="Playfair Display"/>
                <a:ea typeface="Playfair Display"/>
                <a:cs typeface="Playfair Display"/>
                <a:sym typeface="Playfair Display"/>
              </a:rPr>
              <a:t> and Russia. However, 11 sentiments are not enough for the model to summarize the millions of online discussions effectively. The LDA model helps us to further understand the most concerned topics.</a:t>
            </a:r>
            <a:endParaRPr>
              <a:solidFill>
                <a:schemeClr val="dk2"/>
              </a:solidFill>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The topic discovery model can help us to improve our sentiment analysis model. </a:t>
            </a:r>
            <a:endParaRPr>
              <a:latin typeface="Playfair Display"/>
              <a:ea typeface="Playfair Display"/>
              <a:cs typeface="Playfair Display"/>
              <a:sym typeface="Playfair Display"/>
            </a:endParaRPr>
          </a:p>
          <a:p>
            <a:pPr indent="-317500" lvl="1" marL="9144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We can explore sentiments with high frequency that are not </a:t>
            </a:r>
            <a:r>
              <a:rPr lang="en">
                <a:latin typeface="Playfair Display"/>
                <a:ea typeface="Playfair Display"/>
                <a:cs typeface="Playfair Display"/>
                <a:sym typeface="Playfair Display"/>
              </a:rPr>
              <a:t>covered </a:t>
            </a:r>
            <a:r>
              <a:rPr lang="en">
                <a:latin typeface="Playfair Display"/>
                <a:ea typeface="Playfair Display"/>
                <a:cs typeface="Playfair Display"/>
                <a:sym typeface="Playfair Display"/>
              </a:rPr>
              <a:t>in our 11 labels and add more appropriate sentiment observations to train our model.</a:t>
            </a:r>
            <a:endParaRPr>
              <a:latin typeface="Playfair Display"/>
              <a:ea typeface="Playfair Display"/>
              <a:cs typeface="Playfair Display"/>
              <a:sym typeface="Playfair Display"/>
            </a:endParaRPr>
          </a:p>
          <a:p>
            <a:pPr indent="-317500" lvl="1" marL="9144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Some topic groups from the LDA model show strong attitudes, such as supporting Ukraine. We can introduce a layer to our model after the BiLSTM, which can detect key words from a topic group associated with positive sentiment and increase the likelihood of classifying the tweet as positive.</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1862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300"/>
              <a:t>Thank you for watching this presentation!</a:t>
            </a:r>
            <a:endParaRPr sz="4300"/>
          </a:p>
          <a:p>
            <a:pPr indent="0" lvl="0" marL="0" rtl="0" algn="l">
              <a:spcBef>
                <a:spcPts val="0"/>
              </a:spcBef>
              <a:spcAft>
                <a:spcPts val="0"/>
              </a:spcAft>
              <a:buSzPts val="990"/>
              <a:buNone/>
            </a:pPr>
            <a:r>
              <a:t/>
            </a:r>
            <a:endParaRPr sz="4300"/>
          </a:p>
        </p:txBody>
      </p:sp>
      <p:sp>
        <p:nvSpPr>
          <p:cNvPr id="209" name="Google Shape;209;p29"/>
          <p:cNvSpPr txBox="1"/>
          <p:nvPr/>
        </p:nvSpPr>
        <p:spPr>
          <a:xfrm>
            <a:off x="2891625" y="2712500"/>
            <a:ext cx="29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44525" y="715825"/>
            <a:ext cx="4045200" cy="860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70" name="Google Shape;70;p14"/>
          <p:cNvSpPr txBox="1"/>
          <p:nvPr>
            <p:ph idx="2" type="body"/>
          </p:nvPr>
        </p:nvSpPr>
        <p:spPr>
          <a:xfrm>
            <a:off x="4939500" y="715825"/>
            <a:ext cx="3837000" cy="37035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None/>
            </a:pPr>
            <a:r>
              <a:rPr lang="en">
                <a:latin typeface="Oswald"/>
                <a:ea typeface="Oswald"/>
                <a:cs typeface="Oswald"/>
                <a:sym typeface="Oswald"/>
              </a:rPr>
              <a:t>The current conflict between Russia and Ukraine has caused people and groups to suffer at different levels and aspects globally. </a:t>
            </a:r>
            <a:endParaRPr>
              <a:latin typeface="Oswald"/>
              <a:ea typeface="Oswald"/>
              <a:cs typeface="Oswald"/>
              <a:sym typeface="Oswald"/>
            </a:endParaRPr>
          </a:p>
          <a:p>
            <a:pPr indent="0" lvl="0" marL="0" rtl="0" algn="l">
              <a:spcBef>
                <a:spcPts val="1200"/>
              </a:spcBef>
              <a:spcAft>
                <a:spcPts val="1200"/>
              </a:spcAft>
              <a:buNone/>
            </a:pPr>
            <a:r>
              <a:rPr lang="en">
                <a:latin typeface="Oswald"/>
                <a:ea typeface="Oswald"/>
                <a:cs typeface="Oswald"/>
                <a:sym typeface="Oswald"/>
              </a:rPr>
              <a:t>To better understand English-speaking Twitter users’ reactions to this conflict, we use bidirectional LSTM model to analyze the </a:t>
            </a:r>
            <a:r>
              <a:rPr b="1" lang="en">
                <a:latin typeface="Oswald"/>
                <a:ea typeface="Oswald"/>
                <a:cs typeface="Oswald"/>
                <a:sym typeface="Oswald"/>
              </a:rPr>
              <a:t>sentiments</a:t>
            </a:r>
            <a:r>
              <a:rPr lang="en">
                <a:latin typeface="Oswald"/>
                <a:ea typeface="Oswald"/>
                <a:cs typeface="Oswald"/>
                <a:sym typeface="Oswald"/>
              </a:rPr>
              <a:t> and use LDA to discover </a:t>
            </a:r>
            <a:r>
              <a:rPr b="1" lang="en">
                <a:latin typeface="Oswald"/>
                <a:ea typeface="Oswald"/>
                <a:cs typeface="Oswald"/>
                <a:sym typeface="Oswald"/>
              </a:rPr>
              <a:t>topics</a:t>
            </a:r>
            <a:r>
              <a:rPr lang="en">
                <a:latin typeface="Oswald"/>
                <a:ea typeface="Oswald"/>
                <a:cs typeface="Oswald"/>
                <a:sym typeface="Oswald"/>
              </a:rPr>
              <a:t> of the discussions. We also visualize our results to explore how the emotions change overtime and possible relations between topics and emotions. </a:t>
            </a:r>
            <a:endParaRPr>
              <a:latin typeface="Oswald"/>
              <a:ea typeface="Oswald"/>
              <a:cs typeface="Oswald"/>
              <a:sym typeface="Oswald"/>
            </a:endParaRPr>
          </a:p>
        </p:txBody>
      </p:sp>
      <p:pic>
        <p:nvPicPr>
          <p:cNvPr id="71" name="Google Shape;71;p14"/>
          <p:cNvPicPr preferRelativeResize="0"/>
          <p:nvPr/>
        </p:nvPicPr>
        <p:blipFill>
          <a:blip r:embed="rId3">
            <a:alphaModFix/>
          </a:blip>
          <a:stretch>
            <a:fillRect/>
          </a:stretch>
        </p:blipFill>
        <p:spPr>
          <a:xfrm>
            <a:off x="344525" y="2261100"/>
            <a:ext cx="3777900" cy="2370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Outlook</a:t>
            </a:r>
            <a:endParaRPr/>
          </a:p>
        </p:txBody>
      </p:sp>
      <p:cxnSp>
        <p:nvCxnSpPr>
          <p:cNvPr id="77" name="Google Shape;77;p15"/>
          <p:cNvCxnSpPr>
            <a:stCxn id="78" idx="2"/>
            <a:endCxn id="79" idx="1"/>
          </p:cNvCxnSpPr>
          <p:nvPr/>
        </p:nvCxnSpPr>
        <p:spPr>
          <a:xfrm>
            <a:off x="2242650" y="2876550"/>
            <a:ext cx="609600" cy="9237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80" name="Google Shape;80;p15"/>
          <p:cNvCxnSpPr>
            <a:stCxn id="78" idx="2"/>
            <a:endCxn id="81" idx="1"/>
          </p:cNvCxnSpPr>
          <p:nvPr/>
        </p:nvCxnSpPr>
        <p:spPr>
          <a:xfrm flipH="1" rot="10800000">
            <a:off x="2242650" y="1980750"/>
            <a:ext cx="609600" cy="895800"/>
          </a:xfrm>
          <a:prstGeom prst="bentConnector3">
            <a:avLst>
              <a:gd fmla="val 50000" name="adj1"/>
            </a:avLst>
          </a:prstGeom>
          <a:noFill/>
          <a:ln cap="flat" cmpd="sng" w="9525">
            <a:solidFill>
              <a:schemeClr val="dk2"/>
            </a:solidFill>
            <a:prstDash val="solid"/>
            <a:round/>
            <a:headEnd len="sm" w="sm" type="none"/>
            <a:tailEnd len="sm" w="sm" type="none"/>
          </a:ln>
        </p:spPr>
      </p:cxnSp>
      <p:sp>
        <p:nvSpPr>
          <p:cNvPr id="78" name="Google Shape;78;p15"/>
          <p:cNvSpPr/>
          <p:nvPr/>
        </p:nvSpPr>
        <p:spPr>
          <a:xfrm rot="-5400000">
            <a:off x="359400" y="2613900"/>
            <a:ext cx="3241200" cy="525300"/>
          </a:xfrm>
          <a:prstGeom prst="roundRect">
            <a:avLst>
              <a:gd fmla="val 16667" name="adj"/>
            </a:avLst>
          </a:prstGeom>
          <a:solidFill>
            <a:srgbClr val="0944A1"/>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Preprocess</a:t>
            </a:r>
            <a:endParaRPr>
              <a:solidFill>
                <a:srgbClr val="FFFFFF"/>
              </a:solidFill>
              <a:latin typeface="Roboto"/>
              <a:ea typeface="Roboto"/>
              <a:cs typeface="Roboto"/>
              <a:sym typeface="Roboto"/>
            </a:endParaRPr>
          </a:p>
        </p:txBody>
      </p:sp>
      <p:sp>
        <p:nvSpPr>
          <p:cNvPr id="81" name="Google Shape;81;p15"/>
          <p:cNvSpPr/>
          <p:nvPr/>
        </p:nvSpPr>
        <p:spPr>
          <a:xfrm>
            <a:off x="2852250" y="1717974"/>
            <a:ext cx="2020500" cy="525300"/>
          </a:xfrm>
          <a:prstGeom prst="roundRect">
            <a:avLst>
              <a:gd fmla="val 16667" name="adj"/>
            </a:avLst>
          </a:prstGeom>
          <a:solidFill>
            <a:srgbClr val="0D5DDF"/>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BiLSTM</a:t>
            </a:r>
            <a:endParaRPr>
              <a:solidFill>
                <a:srgbClr val="FFFFFF"/>
              </a:solidFill>
              <a:latin typeface="Roboto"/>
              <a:ea typeface="Roboto"/>
              <a:cs typeface="Roboto"/>
              <a:sym typeface="Roboto"/>
            </a:endParaRPr>
          </a:p>
        </p:txBody>
      </p:sp>
      <p:sp>
        <p:nvSpPr>
          <p:cNvPr id="79" name="Google Shape;79;p15"/>
          <p:cNvSpPr/>
          <p:nvPr/>
        </p:nvSpPr>
        <p:spPr>
          <a:xfrm>
            <a:off x="2852250" y="3537574"/>
            <a:ext cx="2020500" cy="525300"/>
          </a:xfrm>
          <a:prstGeom prst="roundRect">
            <a:avLst>
              <a:gd fmla="val 16667" name="adj"/>
            </a:avLst>
          </a:prstGeom>
          <a:solidFill>
            <a:srgbClr val="0D5DDF"/>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LDA </a:t>
            </a:r>
            <a:endParaRPr>
              <a:solidFill>
                <a:srgbClr val="FFFFFF"/>
              </a:solidFill>
              <a:latin typeface="Roboto"/>
              <a:ea typeface="Roboto"/>
              <a:cs typeface="Roboto"/>
              <a:sym typeface="Roboto"/>
            </a:endParaRPr>
          </a:p>
        </p:txBody>
      </p:sp>
      <p:sp>
        <p:nvSpPr>
          <p:cNvPr id="82" name="Google Shape;82;p15"/>
          <p:cNvSpPr/>
          <p:nvPr/>
        </p:nvSpPr>
        <p:spPr>
          <a:xfrm>
            <a:off x="5406150" y="1717975"/>
            <a:ext cx="3078900" cy="525300"/>
          </a:xfrm>
          <a:prstGeom prst="roundRect">
            <a:avLst>
              <a:gd fmla="val 16667" name="adj"/>
            </a:avLst>
          </a:prstGeom>
          <a:solidFill>
            <a:srgbClr val="307BF3"/>
          </a:solidFill>
          <a:ln cap="flat" cmpd="sng" w="9525">
            <a:solidFill>
              <a:srgbClr val="307B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a:t>
            </a:r>
            <a:r>
              <a:rPr lang="en" sz="2400">
                <a:solidFill>
                  <a:srgbClr val="FFFFFF"/>
                </a:solidFill>
                <a:latin typeface="Roboto"/>
                <a:ea typeface="Roboto"/>
                <a:cs typeface="Roboto"/>
                <a:sym typeface="Roboto"/>
              </a:rPr>
              <a:t>🥰</a:t>
            </a:r>
            <a:r>
              <a:rPr lang="en" sz="2400">
                <a:solidFill>
                  <a:srgbClr val="FFFFFF"/>
                </a:solidFill>
                <a:latin typeface="Roboto"/>
                <a:ea typeface="Roboto"/>
                <a:cs typeface="Roboto"/>
                <a:sym typeface="Roboto"/>
              </a:rPr>
              <a:t>😩😒😡🤮</a:t>
            </a:r>
            <a:r>
              <a:rPr lang="en" sz="2400">
                <a:solidFill>
                  <a:srgbClr val="FFFFFF"/>
                </a:solidFill>
                <a:latin typeface="Roboto"/>
                <a:ea typeface="Roboto"/>
                <a:cs typeface="Roboto"/>
                <a:sym typeface="Roboto"/>
              </a:rPr>
              <a:t>...?</a:t>
            </a:r>
            <a:endParaRPr sz="2400">
              <a:solidFill>
                <a:srgbClr val="FFFFFF"/>
              </a:solidFill>
              <a:latin typeface="Roboto"/>
              <a:ea typeface="Roboto"/>
              <a:cs typeface="Roboto"/>
              <a:sym typeface="Roboto"/>
            </a:endParaRPr>
          </a:p>
        </p:txBody>
      </p:sp>
      <p:sp>
        <p:nvSpPr>
          <p:cNvPr id="83" name="Google Shape;83;p15"/>
          <p:cNvSpPr/>
          <p:nvPr/>
        </p:nvSpPr>
        <p:spPr>
          <a:xfrm>
            <a:off x="5406150" y="3537575"/>
            <a:ext cx="3129600" cy="525300"/>
          </a:xfrm>
          <a:prstGeom prst="roundRect">
            <a:avLst>
              <a:gd fmla="val 16667" name="adj"/>
            </a:avLst>
          </a:prstGeom>
          <a:solidFill>
            <a:srgbClr val="307BF3"/>
          </a:solidFill>
          <a:ln cap="flat" cmpd="sng" w="9525">
            <a:solidFill>
              <a:srgbClr val="307B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Topic Discovery</a:t>
            </a:r>
            <a:endParaRPr>
              <a:solidFill>
                <a:srgbClr val="FFFFFF"/>
              </a:solidFill>
              <a:latin typeface="Roboto"/>
              <a:ea typeface="Roboto"/>
              <a:cs typeface="Roboto"/>
              <a:sym typeface="Roboto"/>
            </a:endParaRPr>
          </a:p>
        </p:txBody>
      </p:sp>
      <p:cxnSp>
        <p:nvCxnSpPr>
          <p:cNvPr id="84" name="Google Shape;84;p15"/>
          <p:cNvCxnSpPr>
            <a:stCxn id="81" idx="3"/>
            <a:endCxn id="82" idx="1"/>
          </p:cNvCxnSpPr>
          <p:nvPr/>
        </p:nvCxnSpPr>
        <p:spPr>
          <a:xfrm>
            <a:off x="4872750" y="1980624"/>
            <a:ext cx="533400" cy="6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85" name="Google Shape;85;p15"/>
          <p:cNvCxnSpPr>
            <a:stCxn id="83" idx="1"/>
            <a:endCxn id="79" idx="3"/>
          </p:cNvCxnSpPr>
          <p:nvPr/>
        </p:nvCxnSpPr>
        <p:spPr>
          <a:xfrm flipH="1">
            <a:off x="4872750" y="3800225"/>
            <a:ext cx="533400" cy="600"/>
          </a:xfrm>
          <a:prstGeom prst="bentConnector3">
            <a:avLst>
              <a:gd fmla="val 50000" name="adj1"/>
            </a:avLst>
          </a:prstGeom>
          <a:noFill/>
          <a:ln cap="flat" cmpd="sng" w="9525">
            <a:solidFill>
              <a:schemeClr val="dk2"/>
            </a:solidFill>
            <a:prstDash val="solid"/>
            <a:round/>
            <a:headEnd len="sm" w="sm" type="none"/>
            <a:tailEnd len="sm" w="sm" type="none"/>
          </a:ln>
        </p:spPr>
      </p:cxnSp>
      <p:sp>
        <p:nvSpPr>
          <p:cNvPr id="86" name="Google Shape;86;p15"/>
          <p:cNvSpPr/>
          <p:nvPr/>
        </p:nvSpPr>
        <p:spPr>
          <a:xfrm rot="-5400000">
            <a:off x="-719700" y="2613900"/>
            <a:ext cx="3241200" cy="525300"/>
          </a:xfrm>
          <a:prstGeom prst="roundRect">
            <a:avLst>
              <a:gd fmla="val 16667" name="adj"/>
            </a:avLst>
          </a:prstGeom>
          <a:solidFill>
            <a:srgbClr val="0944A1"/>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Tweets</a:t>
            </a:r>
            <a:endParaRPr>
              <a:solidFill>
                <a:srgbClr val="FFFFFF"/>
              </a:solidFill>
              <a:latin typeface="Roboto"/>
              <a:ea typeface="Roboto"/>
              <a:cs typeface="Roboto"/>
              <a:sym typeface="Roboto"/>
            </a:endParaRPr>
          </a:p>
        </p:txBody>
      </p:sp>
      <p:cxnSp>
        <p:nvCxnSpPr>
          <p:cNvPr id="87" name="Google Shape;87;p15"/>
          <p:cNvCxnSpPr>
            <a:stCxn id="86" idx="2"/>
            <a:endCxn id="78" idx="0"/>
          </p:cNvCxnSpPr>
          <p:nvPr/>
        </p:nvCxnSpPr>
        <p:spPr>
          <a:xfrm>
            <a:off x="1163550" y="2876550"/>
            <a:ext cx="553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grpSp>
        <p:nvGrpSpPr>
          <p:cNvPr id="93" name="Google Shape;93;p16"/>
          <p:cNvGrpSpPr/>
          <p:nvPr/>
        </p:nvGrpSpPr>
        <p:grpSpPr>
          <a:xfrm>
            <a:off x="906150" y="1118999"/>
            <a:ext cx="7105792" cy="626482"/>
            <a:chOff x="444182" y="438789"/>
            <a:chExt cx="7567404" cy="731700"/>
          </a:xfrm>
        </p:grpSpPr>
        <p:sp>
          <p:nvSpPr>
            <p:cNvPr id="94" name="Google Shape;94;p16"/>
            <p:cNvSpPr txBox="1"/>
            <p:nvPr/>
          </p:nvSpPr>
          <p:spPr>
            <a:xfrm>
              <a:off x="444182" y="488975"/>
              <a:ext cx="22710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0944A1"/>
                  </a:solidFill>
                  <a:latin typeface="Roboto Medium"/>
                  <a:ea typeface="Roboto Medium"/>
                  <a:cs typeface="Roboto Medium"/>
                  <a:sym typeface="Roboto Medium"/>
                </a:rPr>
                <a:t>Original tweet</a:t>
              </a:r>
              <a:r>
                <a:rPr lang="en" sz="2000">
                  <a:solidFill>
                    <a:srgbClr val="0944A1"/>
                  </a:solidFill>
                  <a:latin typeface="Roboto Medium"/>
                  <a:ea typeface="Roboto Medium"/>
                  <a:cs typeface="Roboto Medium"/>
                  <a:sym typeface="Roboto Medium"/>
                </a:rPr>
                <a:t> </a:t>
              </a:r>
              <a:endParaRPr sz="2000">
                <a:solidFill>
                  <a:srgbClr val="0944A1"/>
                </a:solidFill>
                <a:latin typeface="Roboto Medium"/>
                <a:ea typeface="Roboto Medium"/>
                <a:cs typeface="Roboto Medium"/>
                <a:sym typeface="Roboto Medium"/>
              </a:endParaRPr>
            </a:p>
          </p:txBody>
        </p:sp>
        <p:sp>
          <p:nvSpPr>
            <p:cNvPr id="95" name="Google Shape;95;p16"/>
            <p:cNvSpPr/>
            <p:nvPr/>
          </p:nvSpPr>
          <p:spPr>
            <a:xfrm>
              <a:off x="2789785" y="438789"/>
              <a:ext cx="5221800" cy="731700"/>
            </a:xfrm>
            <a:prstGeom prst="rect">
              <a:avLst/>
            </a:prstGeom>
            <a:solidFill>
              <a:srgbClr val="0944A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6"/>
            <p:cNvSpPr txBox="1"/>
            <p:nvPr/>
          </p:nvSpPr>
          <p:spPr>
            <a:xfrm>
              <a:off x="2914389" y="523065"/>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chemeClr val="lt1"/>
                  </a:solidFill>
                  <a:latin typeface="Roboto"/>
                  <a:ea typeface="Roboto"/>
                  <a:cs typeface="Roboto"/>
                  <a:sym typeface="Roboto"/>
                </a:rPr>
                <a:t>RT</a:t>
              </a:r>
              <a:r>
                <a:rPr lang="en" sz="1200">
                  <a:solidFill>
                    <a:schemeClr val="lt1"/>
                  </a:solidFill>
                  <a:latin typeface="Roboto"/>
                  <a:ea typeface="Roboto"/>
                  <a:cs typeface="Roboto"/>
                  <a:sym typeface="Roboto"/>
                </a:rPr>
                <a:t>@NYTimes:</a:t>
              </a:r>
              <a:r>
                <a:rPr lang="en" sz="1200">
                  <a:solidFill>
                    <a:srgbClr val="FFFFFF"/>
                  </a:solidFill>
                  <a:latin typeface="Roboto"/>
                  <a:ea typeface="Roboto"/>
                  <a:cs typeface="Roboto"/>
                  <a:sym typeface="Roboto"/>
                </a:rPr>
                <a:t> ⚡️#BREAKING SUNDAY: RAW VIDEO Of #Russian Column Destroyed By #Ukraine Forces Near #Kyiv </a:t>
              </a:r>
              <a:endParaRPr sz="1200">
                <a:solidFill>
                  <a:srgbClr val="FFFFFF"/>
                </a:solidFill>
                <a:latin typeface="Roboto"/>
                <a:ea typeface="Roboto"/>
                <a:cs typeface="Roboto"/>
                <a:sym typeface="Roboto"/>
              </a:endParaRPr>
            </a:p>
          </p:txBody>
        </p:sp>
      </p:grpSp>
      <p:grpSp>
        <p:nvGrpSpPr>
          <p:cNvPr id="97" name="Google Shape;97;p16"/>
          <p:cNvGrpSpPr/>
          <p:nvPr/>
        </p:nvGrpSpPr>
        <p:grpSpPr>
          <a:xfrm>
            <a:off x="-61575" y="1913303"/>
            <a:ext cx="7734072" cy="572702"/>
            <a:chOff x="-586411" y="1323150"/>
            <a:chExt cx="8236499" cy="731700"/>
          </a:xfrm>
        </p:grpSpPr>
        <p:sp>
          <p:nvSpPr>
            <p:cNvPr id="98" name="Google Shape;98;p16"/>
            <p:cNvSpPr txBox="1"/>
            <p:nvPr/>
          </p:nvSpPr>
          <p:spPr>
            <a:xfrm>
              <a:off x="-586411" y="1373358"/>
              <a:ext cx="3301500" cy="629700"/>
            </a:xfrm>
            <a:prstGeom prst="rect">
              <a:avLst/>
            </a:prstGeom>
            <a:noFill/>
            <a:ln>
              <a:noFill/>
            </a:ln>
          </p:spPr>
          <p:txBody>
            <a:bodyPr anchorCtr="0" anchor="ctr" bIns="45700" lIns="91425" spcFirstLastPara="1" rIns="91425" wrap="square" tIns="45700">
              <a:noAutofit/>
            </a:bodyPr>
            <a:lstStyle/>
            <a:p>
              <a:pPr indent="0" lvl="0" marL="0" rtl="0" algn="r">
                <a:lnSpc>
                  <a:spcPct val="50000"/>
                </a:lnSpc>
                <a:spcBef>
                  <a:spcPts val="0"/>
                </a:spcBef>
                <a:spcAft>
                  <a:spcPts val="0"/>
                </a:spcAft>
                <a:buNone/>
              </a:pPr>
              <a:r>
                <a:rPr lang="en" sz="2000">
                  <a:solidFill>
                    <a:srgbClr val="0C58D3"/>
                  </a:solidFill>
                  <a:latin typeface="Roboto Medium"/>
                  <a:ea typeface="Roboto Medium"/>
                  <a:cs typeface="Roboto Medium"/>
                  <a:sym typeface="Roboto Medium"/>
                </a:rPr>
                <a:t>Remove special</a:t>
              </a:r>
              <a:r>
                <a:rPr lang="en" sz="2000">
                  <a:solidFill>
                    <a:srgbClr val="0C58D3"/>
                  </a:solidFill>
                  <a:latin typeface="Roboto Medium"/>
                  <a:ea typeface="Roboto Medium"/>
                  <a:cs typeface="Roboto Medium"/>
                  <a:sym typeface="Roboto Medium"/>
                </a:rPr>
                <a:t> </a:t>
              </a:r>
              <a:r>
                <a:rPr lang="en" sz="2000">
                  <a:solidFill>
                    <a:srgbClr val="0C58D3"/>
                  </a:solidFill>
                  <a:latin typeface="Roboto Medium"/>
                  <a:ea typeface="Roboto Medium"/>
                  <a:cs typeface="Roboto Medium"/>
                  <a:sym typeface="Roboto Medium"/>
                </a:rPr>
                <a:t>characters and Retweets </a:t>
              </a:r>
              <a:r>
                <a:rPr lang="en" sz="4200">
                  <a:solidFill>
                    <a:srgbClr val="0C58D3"/>
                  </a:solidFill>
                  <a:latin typeface="Roboto Medium"/>
                  <a:ea typeface="Roboto Medium"/>
                  <a:cs typeface="Roboto Medium"/>
                  <a:sym typeface="Roboto Medium"/>
                </a:rPr>
                <a:t> </a:t>
              </a:r>
              <a:endParaRPr sz="4200">
                <a:solidFill>
                  <a:srgbClr val="0C58D3"/>
                </a:solidFill>
                <a:latin typeface="Roboto Medium"/>
                <a:ea typeface="Roboto Medium"/>
                <a:cs typeface="Roboto Medium"/>
                <a:sym typeface="Roboto Medium"/>
              </a:endParaRPr>
            </a:p>
          </p:txBody>
        </p:sp>
        <p:sp>
          <p:nvSpPr>
            <p:cNvPr id="99" name="Google Shape;99;p16"/>
            <p:cNvSpPr/>
            <p:nvPr/>
          </p:nvSpPr>
          <p:spPr>
            <a:xfrm>
              <a:off x="2789787" y="1323150"/>
              <a:ext cx="4860300" cy="731700"/>
            </a:xfrm>
            <a:prstGeom prst="rect">
              <a:avLst/>
            </a:prstGeom>
            <a:solidFill>
              <a:srgbClr val="0C58D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16"/>
            <p:cNvSpPr txBox="1"/>
            <p:nvPr/>
          </p:nvSpPr>
          <p:spPr>
            <a:xfrm>
              <a:off x="2914387" y="1529721"/>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BREAKING SUNDAY RAW VIDEO Of Russian Column </a:t>
              </a:r>
              <a:r>
                <a:rPr lang="en" sz="1200">
                  <a:solidFill>
                    <a:schemeClr val="lt1"/>
                  </a:solidFill>
                  <a:latin typeface="Roboto"/>
                  <a:ea typeface="Roboto"/>
                  <a:cs typeface="Roboto"/>
                  <a:sym typeface="Roboto"/>
                </a:rPr>
                <a:t>Destroyed By Ukraine Forces Near Kyiv </a:t>
              </a:r>
              <a:endParaRPr sz="1200">
                <a:solidFill>
                  <a:srgbClr val="FFFFFF"/>
                </a:solidFill>
                <a:latin typeface="Roboto"/>
                <a:ea typeface="Roboto"/>
                <a:cs typeface="Roboto"/>
                <a:sym typeface="Roboto"/>
              </a:endParaRPr>
            </a:p>
          </p:txBody>
        </p:sp>
      </p:grpSp>
      <p:grpSp>
        <p:nvGrpSpPr>
          <p:cNvPr id="101" name="Google Shape;101;p16"/>
          <p:cNvGrpSpPr/>
          <p:nvPr/>
        </p:nvGrpSpPr>
        <p:grpSpPr>
          <a:xfrm>
            <a:off x="118349" y="2611114"/>
            <a:ext cx="7213572" cy="612726"/>
            <a:chOff x="-394798" y="2204250"/>
            <a:chExt cx="7682186" cy="731700"/>
          </a:xfrm>
        </p:grpSpPr>
        <p:sp>
          <p:nvSpPr>
            <p:cNvPr id="102" name="Google Shape;102;p16"/>
            <p:cNvSpPr txBox="1"/>
            <p:nvPr/>
          </p:nvSpPr>
          <p:spPr>
            <a:xfrm>
              <a:off x="-394798" y="2254448"/>
              <a:ext cx="31098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0D5DDF"/>
                  </a:solidFill>
                  <a:latin typeface="Roboto Medium"/>
                  <a:ea typeface="Roboto Medium"/>
                  <a:cs typeface="Roboto Medium"/>
                  <a:sym typeface="Roboto Medium"/>
                </a:rPr>
                <a:t>Lowercase and delete words with length &lt; 2</a:t>
              </a:r>
              <a:endParaRPr sz="2000">
                <a:solidFill>
                  <a:srgbClr val="0D5DDF"/>
                </a:solidFill>
                <a:latin typeface="Roboto Medium"/>
                <a:ea typeface="Roboto Medium"/>
                <a:cs typeface="Roboto Medium"/>
                <a:sym typeface="Roboto Medium"/>
              </a:endParaRPr>
            </a:p>
          </p:txBody>
        </p:sp>
        <p:sp>
          <p:nvSpPr>
            <p:cNvPr id="103" name="Google Shape;103;p16"/>
            <p:cNvSpPr/>
            <p:nvPr/>
          </p:nvSpPr>
          <p:spPr>
            <a:xfrm>
              <a:off x="2789787" y="2204250"/>
              <a:ext cx="4497600" cy="731700"/>
            </a:xfrm>
            <a:prstGeom prst="rect">
              <a:avLst/>
            </a:prstGeom>
            <a:solidFill>
              <a:srgbClr val="0D5DD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6"/>
            <p:cNvSpPr txBox="1"/>
            <p:nvPr/>
          </p:nvSpPr>
          <p:spPr>
            <a:xfrm>
              <a:off x="2914388" y="2410805"/>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chemeClr val="lt1"/>
                  </a:solidFill>
                  <a:latin typeface="Roboto"/>
                  <a:ea typeface="Roboto"/>
                  <a:cs typeface="Roboto"/>
                  <a:sym typeface="Roboto"/>
                </a:rPr>
                <a:t>breaking sunday raw video</a:t>
              </a:r>
              <a:r>
                <a:rPr lang="en" sz="1200">
                  <a:solidFill>
                    <a:schemeClr val="lt1"/>
                  </a:solidFill>
                  <a:latin typeface="Roboto"/>
                  <a:ea typeface="Roboto"/>
                  <a:cs typeface="Roboto"/>
                  <a:sym typeface="Roboto"/>
                </a:rPr>
                <a:t>  russian column destroyed  ukraine forces near kyiv </a:t>
              </a:r>
              <a:endParaRPr sz="1200">
                <a:solidFill>
                  <a:srgbClr val="FFFFFF"/>
                </a:solidFill>
                <a:latin typeface="Roboto"/>
                <a:ea typeface="Roboto"/>
                <a:cs typeface="Roboto"/>
                <a:sym typeface="Roboto"/>
              </a:endParaRPr>
            </a:p>
          </p:txBody>
        </p:sp>
      </p:grpSp>
      <p:grpSp>
        <p:nvGrpSpPr>
          <p:cNvPr id="105" name="Google Shape;105;p16"/>
          <p:cNvGrpSpPr/>
          <p:nvPr/>
        </p:nvGrpSpPr>
        <p:grpSpPr>
          <a:xfrm>
            <a:off x="514876" y="3351690"/>
            <a:ext cx="6477596" cy="612726"/>
            <a:chOff x="27489" y="3088625"/>
            <a:chExt cx="6898399" cy="731700"/>
          </a:xfrm>
        </p:grpSpPr>
        <p:sp>
          <p:nvSpPr>
            <p:cNvPr id="106" name="Google Shape;106;p16"/>
            <p:cNvSpPr txBox="1"/>
            <p:nvPr/>
          </p:nvSpPr>
          <p:spPr>
            <a:xfrm>
              <a:off x="27489" y="3138822"/>
              <a:ext cx="26877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0E65F0"/>
                  </a:solidFill>
                  <a:latin typeface="Roboto Medium"/>
                  <a:ea typeface="Roboto Medium"/>
                  <a:cs typeface="Roboto Medium"/>
                  <a:sym typeface="Roboto Medium"/>
                </a:rPr>
                <a:t>Remove stop words</a:t>
              </a:r>
              <a:endParaRPr sz="2000">
                <a:solidFill>
                  <a:srgbClr val="0E65F0"/>
                </a:solidFill>
                <a:latin typeface="Roboto Medium"/>
                <a:ea typeface="Roboto Medium"/>
                <a:cs typeface="Roboto Medium"/>
                <a:sym typeface="Roboto Medium"/>
              </a:endParaRPr>
            </a:p>
          </p:txBody>
        </p:sp>
        <p:sp>
          <p:nvSpPr>
            <p:cNvPr id="107" name="Google Shape;107;p16"/>
            <p:cNvSpPr/>
            <p:nvPr/>
          </p:nvSpPr>
          <p:spPr>
            <a:xfrm>
              <a:off x="2789787" y="3088625"/>
              <a:ext cx="4136100" cy="731700"/>
            </a:xfrm>
            <a:prstGeom prst="rect">
              <a:avLst/>
            </a:prstGeom>
            <a:solidFill>
              <a:srgbClr val="0E65F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16"/>
            <p:cNvSpPr txBox="1"/>
            <p:nvPr/>
          </p:nvSpPr>
          <p:spPr>
            <a:xfrm>
              <a:off x="2914388" y="3295179"/>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breaking sunday raw video  russian column destroyed ukraine forces near kyiv</a:t>
              </a:r>
              <a:endParaRPr sz="1200">
                <a:solidFill>
                  <a:srgbClr val="FFFFFF"/>
                </a:solidFill>
                <a:latin typeface="Roboto"/>
                <a:ea typeface="Roboto"/>
                <a:cs typeface="Roboto"/>
                <a:sym typeface="Roboto"/>
              </a:endParaRPr>
            </a:p>
          </p:txBody>
        </p:sp>
      </p:grpSp>
      <p:grpSp>
        <p:nvGrpSpPr>
          <p:cNvPr id="109" name="Google Shape;109;p16"/>
          <p:cNvGrpSpPr/>
          <p:nvPr/>
        </p:nvGrpSpPr>
        <p:grpSpPr>
          <a:xfrm>
            <a:off x="514869" y="4092266"/>
            <a:ext cx="6139564" cy="612726"/>
            <a:chOff x="27481" y="3973000"/>
            <a:chExt cx="6538407" cy="731700"/>
          </a:xfrm>
        </p:grpSpPr>
        <p:sp>
          <p:nvSpPr>
            <p:cNvPr id="110" name="Google Shape;110;p16"/>
            <p:cNvSpPr txBox="1"/>
            <p:nvPr/>
          </p:nvSpPr>
          <p:spPr>
            <a:xfrm>
              <a:off x="27481" y="4023196"/>
              <a:ext cx="26874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307BF3"/>
                  </a:solidFill>
                  <a:latin typeface="Roboto Medium"/>
                  <a:ea typeface="Roboto Medium"/>
                  <a:cs typeface="Roboto Medium"/>
                  <a:sym typeface="Roboto Medium"/>
                </a:rPr>
                <a:t>Lemmatization</a:t>
              </a:r>
              <a:endParaRPr sz="2000">
                <a:solidFill>
                  <a:srgbClr val="307BF3"/>
                </a:solidFill>
                <a:latin typeface="Roboto Medium"/>
                <a:ea typeface="Roboto Medium"/>
                <a:cs typeface="Roboto Medium"/>
                <a:sym typeface="Roboto Medium"/>
              </a:endParaRPr>
            </a:p>
          </p:txBody>
        </p:sp>
        <p:sp>
          <p:nvSpPr>
            <p:cNvPr id="111" name="Google Shape;111;p16"/>
            <p:cNvSpPr/>
            <p:nvPr/>
          </p:nvSpPr>
          <p:spPr>
            <a:xfrm>
              <a:off x="2789787" y="3973000"/>
              <a:ext cx="3776100" cy="731700"/>
            </a:xfrm>
            <a:prstGeom prst="rect">
              <a:avLst/>
            </a:prstGeom>
            <a:solidFill>
              <a:srgbClr val="307BF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16"/>
            <p:cNvSpPr txBox="1"/>
            <p:nvPr/>
          </p:nvSpPr>
          <p:spPr>
            <a:xfrm>
              <a:off x="2902988" y="4179560"/>
              <a:ext cx="34977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break sunday raw video  russian column destroy ukraine force near kyiv</a:t>
              </a:r>
              <a:endParaRPr sz="1200">
                <a:solidFill>
                  <a:srgbClr val="FFFFFF"/>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Sentiment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290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Bidirectional LSTM model for </a:t>
            </a:r>
            <a:r>
              <a:rPr lang="en"/>
              <a:t>Sentiment Analysis </a:t>
            </a:r>
            <a:endParaRPr/>
          </a:p>
        </p:txBody>
      </p:sp>
      <p:pic>
        <p:nvPicPr>
          <p:cNvPr id="123" name="Google Shape;123;p18"/>
          <p:cNvPicPr preferRelativeResize="0"/>
          <p:nvPr/>
        </p:nvPicPr>
        <p:blipFill>
          <a:blip r:embed="rId3">
            <a:alphaModFix/>
          </a:blip>
          <a:stretch>
            <a:fillRect/>
          </a:stretch>
        </p:blipFill>
        <p:spPr>
          <a:xfrm>
            <a:off x="4994275" y="1269225"/>
            <a:ext cx="3279599" cy="3386701"/>
          </a:xfrm>
          <a:prstGeom prst="rect">
            <a:avLst/>
          </a:prstGeom>
          <a:noFill/>
          <a:ln>
            <a:noFill/>
          </a:ln>
        </p:spPr>
      </p:pic>
      <p:sp>
        <p:nvSpPr>
          <p:cNvPr id="124" name="Google Shape;124;p18"/>
          <p:cNvSpPr txBox="1"/>
          <p:nvPr/>
        </p:nvSpPr>
        <p:spPr>
          <a:xfrm>
            <a:off x="435900" y="1071650"/>
            <a:ext cx="41361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Oswald"/>
              <a:buChar char="●"/>
            </a:pPr>
            <a:r>
              <a:rPr lang="en" sz="1600">
                <a:latin typeface="Oswald"/>
                <a:ea typeface="Oswald"/>
                <a:cs typeface="Oswald"/>
                <a:sym typeface="Oswald"/>
              </a:rPr>
              <a:t>Embedding layer - GloVe</a:t>
            </a:r>
            <a:endParaRPr sz="1600">
              <a:latin typeface="Oswald"/>
              <a:ea typeface="Oswald"/>
              <a:cs typeface="Oswald"/>
              <a:sym typeface="Oswald"/>
            </a:endParaRPr>
          </a:p>
          <a:p>
            <a:pPr indent="0" lvl="0" marL="457200" rtl="0" algn="l">
              <a:spcBef>
                <a:spcPts val="0"/>
              </a:spcBef>
              <a:spcAft>
                <a:spcPts val="0"/>
              </a:spcAft>
              <a:buNone/>
            </a:pPr>
            <a:r>
              <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latin typeface="Oswald"/>
                <a:ea typeface="Oswald"/>
                <a:cs typeface="Oswald"/>
                <a:sym typeface="Oswald"/>
              </a:rPr>
              <a:t>Unidirectional</a:t>
            </a:r>
            <a:r>
              <a:rPr lang="en" sz="1600">
                <a:latin typeface="Oswald"/>
                <a:ea typeface="Oswald"/>
                <a:cs typeface="Oswald"/>
                <a:sym typeface="Oswald"/>
              </a:rPr>
              <a:t> Long Short - Term Memory</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Recurrent </a:t>
            </a:r>
            <a:r>
              <a:rPr lang="en" sz="1600">
                <a:latin typeface="Oswald"/>
                <a:ea typeface="Oswald"/>
                <a:cs typeface="Oswald"/>
                <a:sym typeface="Oswald"/>
              </a:rPr>
              <a:t>neural</a:t>
            </a:r>
            <a:r>
              <a:rPr lang="en" sz="1600">
                <a:latin typeface="Oswald"/>
                <a:ea typeface="Oswald"/>
                <a:cs typeface="Oswald"/>
                <a:sym typeface="Oswald"/>
              </a:rPr>
              <a:t> network learning order dependence in sequence prediction problems</a:t>
            </a:r>
            <a:endParaRPr sz="1600">
              <a:latin typeface="Oswald"/>
              <a:ea typeface="Oswald"/>
              <a:cs typeface="Oswald"/>
              <a:sym typeface="Oswald"/>
            </a:endParaRPr>
          </a:p>
          <a:p>
            <a:pPr indent="0" lvl="0" marL="0" rtl="0" algn="l">
              <a:spcBef>
                <a:spcPts val="0"/>
              </a:spcBef>
              <a:spcAft>
                <a:spcPts val="0"/>
              </a:spcAft>
              <a:buNone/>
            </a:pPr>
            <a:r>
              <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latin typeface="Oswald"/>
                <a:ea typeface="Oswald"/>
                <a:cs typeface="Oswald"/>
                <a:sym typeface="Oswald"/>
              </a:rPr>
              <a:t>Bidirectional Long Short - Term Memory</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solidFill>
                  <a:schemeClr val="accent4"/>
                </a:solidFill>
                <a:latin typeface="Oswald"/>
                <a:ea typeface="Oswald"/>
                <a:cs typeface="Oswald"/>
                <a:sym typeface="Oswald"/>
              </a:rPr>
              <a:t>Advantage:</a:t>
            </a:r>
            <a:r>
              <a:rPr lang="en" sz="1600">
                <a:latin typeface="Oswald"/>
                <a:ea typeface="Oswald"/>
                <a:cs typeface="Oswald"/>
                <a:sym typeface="Oswald"/>
              </a:rPr>
              <a:t> The bi-directional semantic dependencies can be better captured</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solidFill>
                  <a:srgbClr val="990000"/>
                </a:solidFill>
                <a:latin typeface="Oswald"/>
                <a:ea typeface="Oswald"/>
                <a:cs typeface="Oswald"/>
                <a:sym typeface="Oswald"/>
              </a:rPr>
              <a:t>Disadvantage: </a:t>
            </a:r>
            <a:r>
              <a:rPr lang="en" sz="1600">
                <a:latin typeface="Oswald"/>
                <a:ea typeface="Oswald"/>
                <a:cs typeface="Oswald"/>
                <a:sym typeface="Oswald"/>
              </a:rPr>
              <a:t>Requires more time for training</a:t>
            </a:r>
            <a:endParaRPr sz="1600">
              <a:latin typeface="Oswald"/>
              <a:ea typeface="Oswald"/>
              <a:cs typeface="Oswald"/>
              <a:sym typeface="Oswald"/>
            </a:endParaRPr>
          </a:p>
          <a:p>
            <a:pPr indent="0" lvl="0" marL="0" rtl="0" algn="l">
              <a:spcBef>
                <a:spcPts val="0"/>
              </a:spcBef>
              <a:spcAft>
                <a:spcPts val="0"/>
              </a:spcAft>
              <a:buNone/>
            </a:pPr>
            <a:r>
              <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latin typeface="Oswald"/>
                <a:ea typeface="Oswald"/>
                <a:cs typeface="Oswald"/>
                <a:sym typeface="Oswald"/>
              </a:rPr>
              <a:t>Additional Dense Layer with Sigmoid to output probabilities for multiple labels</a:t>
            </a:r>
            <a:endParaRPr sz="1600">
              <a:latin typeface="Oswald"/>
              <a:ea typeface="Oswald"/>
              <a:cs typeface="Oswald"/>
              <a:sym typeface="Oswald"/>
            </a:endParaRPr>
          </a:p>
        </p:txBody>
      </p:sp>
      <p:sp>
        <p:nvSpPr>
          <p:cNvPr id="125" name="Google Shape;125;p18"/>
          <p:cNvSpPr txBox="1"/>
          <p:nvPr/>
        </p:nvSpPr>
        <p:spPr>
          <a:xfrm>
            <a:off x="8082650" y="3832800"/>
            <a:ext cx="8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swald"/>
                <a:ea typeface="Oswald"/>
                <a:cs typeface="Oswald"/>
                <a:sym typeface="Oswald"/>
              </a:rPr>
              <a:t>GloVe</a:t>
            </a:r>
            <a:endParaRPr>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Choosing the threshold</a:t>
            </a:r>
            <a:endParaRPr/>
          </a:p>
        </p:txBody>
      </p:sp>
      <p:pic>
        <p:nvPicPr>
          <p:cNvPr id="131" name="Google Shape;131;p19"/>
          <p:cNvPicPr preferRelativeResize="0"/>
          <p:nvPr/>
        </p:nvPicPr>
        <p:blipFill>
          <a:blip r:embed="rId3">
            <a:alphaModFix/>
          </a:blip>
          <a:stretch>
            <a:fillRect/>
          </a:stretch>
        </p:blipFill>
        <p:spPr>
          <a:xfrm>
            <a:off x="3555350" y="1463800"/>
            <a:ext cx="5017924" cy="2819400"/>
          </a:xfrm>
          <a:prstGeom prst="rect">
            <a:avLst/>
          </a:prstGeom>
          <a:noFill/>
          <a:ln>
            <a:noFill/>
          </a:ln>
        </p:spPr>
      </p:pic>
      <p:sp>
        <p:nvSpPr>
          <p:cNvPr id="132" name="Google Shape;132;p19"/>
          <p:cNvSpPr txBox="1"/>
          <p:nvPr/>
        </p:nvSpPr>
        <p:spPr>
          <a:xfrm>
            <a:off x="427875" y="1463800"/>
            <a:ext cx="2827800" cy="3124500"/>
          </a:xfrm>
          <a:prstGeom prst="rect">
            <a:avLst/>
          </a:prstGeom>
          <a:noFill/>
          <a:ln>
            <a:noFill/>
          </a:ln>
        </p:spPr>
        <p:txBody>
          <a:bodyPr anchorCtr="0" anchor="t" bIns="91425" lIns="91425" spcFirstLastPara="1" rIns="91425" wrap="square" tIns="91425">
            <a:spAutoFit/>
          </a:bodyPr>
          <a:lstStyle/>
          <a:p>
            <a:pPr indent="-336550" lvl="0" marL="457200" rtl="0" algn="just">
              <a:lnSpc>
                <a:spcPct val="150000"/>
              </a:lnSpc>
              <a:spcBef>
                <a:spcPts val="0"/>
              </a:spcBef>
              <a:spcAft>
                <a:spcPts val="0"/>
              </a:spcAft>
              <a:buSzPts val="1700"/>
              <a:buFont typeface="Oswald"/>
              <a:buChar char="●"/>
            </a:pPr>
            <a:r>
              <a:rPr lang="en">
                <a:solidFill>
                  <a:schemeClr val="dk2"/>
                </a:solidFill>
                <a:latin typeface="Oswald"/>
                <a:ea typeface="Oswald"/>
                <a:cs typeface="Oswald"/>
                <a:sym typeface="Oswald"/>
              </a:rPr>
              <a:t>One tweet can be labeled with multiple sentiments that have probabilities above the threshold. </a:t>
            </a:r>
            <a:endParaRPr>
              <a:solidFill>
                <a:schemeClr val="dk2"/>
              </a:solidFill>
              <a:latin typeface="Oswald"/>
              <a:ea typeface="Oswald"/>
              <a:cs typeface="Oswald"/>
              <a:sym typeface="Oswald"/>
            </a:endParaRPr>
          </a:p>
          <a:p>
            <a:pPr indent="-336550" lvl="0" marL="457200" rtl="0" algn="just">
              <a:lnSpc>
                <a:spcPct val="150000"/>
              </a:lnSpc>
              <a:spcBef>
                <a:spcPts val="0"/>
              </a:spcBef>
              <a:spcAft>
                <a:spcPts val="0"/>
              </a:spcAft>
              <a:buSzPts val="1700"/>
              <a:buFont typeface="Oswald"/>
              <a:buChar char="●"/>
            </a:pPr>
            <a:r>
              <a:rPr lang="en">
                <a:solidFill>
                  <a:schemeClr val="dk2"/>
                </a:solidFill>
                <a:latin typeface="Oswald"/>
                <a:ea typeface="Oswald"/>
                <a:cs typeface="Oswald"/>
                <a:sym typeface="Oswald"/>
              </a:rPr>
              <a:t>We have chosen the threshold to be 0.37 based on the accuracy and f1 micro score. The accuracy and f1 micro score decrease after 0.37. </a:t>
            </a:r>
            <a:endParaRPr>
              <a:solidFill>
                <a:schemeClr val="dk2"/>
              </a:solidFill>
              <a:latin typeface="Oswald"/>
              <a:ea typeface="Oswald"/>
              <a:cs typeface="Oswald"/>
              <a:sym typeface="Oswald"/>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00" y="419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Example </a:t>
            </a:r>
            <a:endParaRPr/>
          </a:p>
        </p:txBody>
      </p:sp>
      <p:pic>
        <p:nvPicPr>
          <p:cNvPr id="138" name="Google Shape;138;p20"/>
          <p:cNvPicPr preferRelativeResize="0"/>
          <p:nvPr/>
        </p:nvPicPr>
        <p:blipFill>
          <a:blip r:embed="rId3">
            <a:alphaModFix/>
          </a:blip>
          <a:stretch>
            <a:fillRect/>
          </a:stretch>
        </p:blipFill>
        <p:spPr>
          <a:xfrm>
            <a:off x="326125" y="1369425"/>
            <a:ext cx="4109526" cy="877225"/>
          </a:xfrm>
          <a:prstGeom prst="rect">
            <a:avLst/>
          </a:prstGeom>
          <a:noFill/>
          <a:ln>
            <a:noFill/>
          </a:ln>
        </p:spPr>
      </p:pic>
      <p:sp>
        <p:nvSpPr>
          <p:cNvPr id="139" name="Google Shape;139;p20"/>
          <p:cNvSpPr/>
          <p:nvPr/>
        </p:nvSpPr>
        <p:spPr>
          <a:xfrm>
            <a:off x="4947325" y="1586163"/>
            <a:ext cx="682500" cy="384000"/>
          </a:xfrm>
          <a:prstGeom prst="righ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txBox="1"/>
          <p:nvPr/>
        </p:nvSpPr>
        <p:spPr>
          <a:xfrm>
            <a:off x="6141500" y="1578063"/>
            <a:ext cx="20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JOY 😄</a:t>
            </a:r>
            <a:endParaRPr b="1">
              <a:latin typeface="Playfair Display"/>
              <a:ea typeface="Playfair Display"/>
              <a:cs typeface="Playfair Display"/>
              <a:sym typeface="Playfair Display"/>
            </a:endParaRPr>
          </a:p>
        </p:txBody>
      </p:sp>
      <p:sp>
        <p:nvSpPr>
          <p:cNvPr id="141" name="Google Shape;141;p20"/>
          <p:cNvSpPr txBox="1"/>
          <p:nvPr/>
        </p:nvSpPr>
        <p:spPr>
          <a:xfrm>
            <a:off x="6141500" y="3141341"/>
            <a:ext cx="22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DISGUST 🤮, ANGER 😠</a:t>
            </a:r>
            <a:endParaRPr b="1">
              <a:latin typeface="Playfair Display"/>
              <a:ea typeface="Playfair Display"/>
              <a:cs typeface="Playfair Display"/>
              <a:sym typeface="Playfair Display"/>
            </a:endParaRPr>
          </a:p>
        </p:txBody>
      </p:sp>
      <p:sp>
        <p:nvSpPr>
          <p:cNvPr id="142" name="Google Shape;142;p20"/>
          <p:cNvSpPr/>
          <p:nvPr/>
        </p:nvSpPr>
        <p:spPr>
          <a:xfrm>
            <a:off x="4947325" y="3149441"/>
            <a:ext cx="682500" cy="384000"/>
          </a:xfrm>
          <a:prstGeom prst="righ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0"/>
          <p:cNvPicPr preferRelativeResize="0"/>
          <p:nvPr/>
        </p:nvPicPr>
        <p:blipFill>
          <a:blip r:embed="rId4">
            <a:alphaModFix/>
          </a:blip>
          <a:stretch>
            <a:fillRect/>
          </a:stretch>
        </p:blipFill>
        <p:spPr>
          <a:xfrm>
            <a:off x="312800" y="2703850"/>
            <a:ext cx="4122851" cy="15130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trend of sentiments</a:t>
            </a:r>
            <a:endParaRPr/>
          </a:p>
        </p:txBody>
      </p:sp>
      <p:pic>
        <p:nvPicPr>
          <p:cNvPr id="149" name="Google Shape;149;p21"/>
          <p:cNvPicPr preferRelativeResize="0"/>
          <p:nvPr/>
        </p:nvPicPr>
        <p:blipFill rotWithShape="1">
          <a:blip r:embed="rId3">
            <a:alphaModFix/>
          </a:blip>
          <a:srcRect b="0" l="950" r="-950" t="0"/>
          <a:stretch/>
        </p:blipFill>
        <p:spPr>
          <a:xfrm>
            <a:off x="3202675" y="1026925"/>
            <a:ext cx="5941325" cy="3600526"/>
          </a:xfrm>
          <a:prstGeom prst="rect">
            <a:avLst/>
          </a:prstGeom>
          <a:noFill/>
          <a:ln>
            <a:noFill/>
          </a:ln>
        </p:spPr>
      </p:pic>
      <p:pic>
        <p:nvPicPr>
          <p:cNvPr id="150" name="Google Shape;150;p21"/>
          <p:cNvPicPr preferRelativeResize="0"/>
          <p:nvPr/>
        </p:nvPicPr>
        <p:blipFill>
          <a:blip r:embed="rId4">
            <a:alphaModFix/>
          </a:blip>
          <a:stretch>
            <a:fillRect/>
          </a:stretch>
        </p:blipFill>
        <p:spPr>
          <a:xfrm>
            <a:off x="8083950" y="1464625"/>
            <a:ext cx="1010475" cy="2595550"/>
          </a:xfrm>
          <a:prstGeom prst="rect">
            <a:avLst/>
          </a:prstGeom>
          <a:noFill/>
          <a:ln>
            <a:noFill/>
          </a:ln>
        </p:spPr>
      </p:pic>
      <p:sp>
        <p:nvSpPr>
          <p:cNvPr id="151" name="Google Shape;151;p21"/>
          <p:cNvSpPr txBox="1"/>
          <p:nvPr/>
        </p:nvSpPr>
        <p:spPr>
          <a:xfrm>
            <a:off x="78775" y="1248000"/>
            <a:ext cx="31239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Oswald"/>
              <a:buChar char="●"/>
            </a:pPr>
            <a:r>
              <a:rPr lang="en" sz="1600">
                <a:latin typeface="Oswald"/>
                <a:ea typeface="Oswald"/>
                <a:cs typeface="Oswald"/>
                <a:sym typeface="Oswald"/>
              </a:rPr>
              <a:t>11 sentiments have been captured</a:t>
            </a:r>
            <a:endParaRPr sz="1600">
              <a:latin typeface="Oswald"/>
              <a:ea typeface="Oswald"/>
              <a:cs typeface="Oswald"/>
              <a:sym typeface="Oswald"/>
            </a:endParaRPr>
          </a:p>
          <a:p>
            <a:pPr indent="0" lvl="0" marL="0" rtl="0" algn="l">
              <a:spcBef>
                <a:spcPts val="0"/>
              </a:spcBef>
              <a:spcAft>
                <a:spcPts val="0"/>
              </a:spcAft>
              <a:buNone/>
            </a:pPr>
            <a:r>
              <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latin typeface="Oswald"/>
                <a:ea typeface="Oswald"/>
                <a:cs typeface="Oswald"/>
                <a:sym typeface="Oswald"/>
              </a:rPr>
              <a:t>Top 3 sentiments:</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1. Disgust</a:t>
            </a:r>
            <a:r>
              <a:rPr lang="en" sz="1600">
                <a:latin typeface="Oswald"/>
                <a:ea typeface="Oswald"/>
                <a:cs typeface="Oswald"/>
                <a:sym typeface="Oswald"/>
              </a:rPr>
              <a:t> </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2. Fear</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3. Joy</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latin typeface="Oswald"/>
                <a:ea typeface="Oswald"/>
                <a:cs typeface="Oswald"/>
                <a:sym typeface="Oswald"/>
              </a:rPr>
              <a:t>Changes over time:</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Gradual decrease for negative sentiments</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Gradual increasing trend for positive sentiments</a:t>
            </a:r>
            <a:endParaRPr sz="1600">
              <a:latin typeface="Oswald"/>
              <a:ea typeface="Oswald"/>
              <a:cs typeface="Oswald"/>
              <a:sym typeface="Oswald"/>
            </a:endParaRPr>
          </a:p>
          <a:p>
            <a:pPr indent="0" lvl="0" marL="0" rtl="0" algn="l">
              <a:spcBef>
                <a:spcPts val="0"/>
              </a:spcBef>
              <a:spcAft>
                <a:spcPts val="0"/>
              </a:spcAft>
              <a:buNone/>
            </a:pPr>
            <a:r>
              <a:t/>
            </a:r>
            <a:endParaRPr sz="1600">
              <a:latin typeface="Oswald"/>
              <a:ea typeface="Oswald"/>
              <a:cs typeface="Oswald"/>
              <a:sym typeface="Oswald"/>
            </a:endParaRPr>
          </a:p>
        </p:txBody>
      </p:sp>
      <p:sp>
        <p:nvSpPr>
          <p:cNvPr id="152" name="Google Shape;152;p21"/>
          <p:cNvSpPr txBox="1"/>
          <p:nvPr/>
        </p:nvSpPr>
        <p:spPr>
          <a:xfrm>
            <a:off x="5380175" y="4556600"/>
            <a:ext cx="63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Time</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FD700"/>
      </a:dk1>
      <a:lt1>
        <a:srgbClr val="FFFFFF"/>
      </a:lt1>
      <a:dk2>
        <a:srgbClr val="000000"/>
      </a:dk2>
      <a:lt2>
        <a:srgbClr val="D9D9D9"/>
      </a:lt2>
      <a:accent1>
        <a:srgbClr val="666666"/>
      </a:accent1>
      <a:accent2>
        <a:srgbClr val="483165"/>
      </a:accent2>
      <a:accent3>
        <a:srgbClr val="EB1E95"/>
      </a:accent3>
      <a:accent4>
        <a:srgbClr val="0057B7"/>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